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7" r:id="rId2"/>
    <p:sldId id="286" r:id="rId3"/>
    <p:sldId id="259" r:id="rId4"/>
    <p:sldId id="261" r:id="rId5"/>
    <p:sldId id="264" r:id="rId6"/>
    <p:sldId id="276" r:id="rId7"/>
    <p:sldId id="277" r:id="rId8"/>
    <p:sldId id="278" r:id="rId9"/>
    <p:sldId id="279" r:id="rId10"/>
    <p:sldId id="281" r:id="rId11"/>
    <p:sldId id="282" r:id="rId12"/>
    <p:sldId id="283" r:id="rId13"/>
    <p:sldId id="28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E15A0-DC78-4571-908D-BC4D31BEB271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5CCEA-A5B9-4D84-B982-03057340E0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92C5E-BF34-4775-B657-4ADF2F3104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751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61C30-6E9C-4FBA-9EF5-AEC824D68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20638"/>
            <a:ext cx="2171700" cy="62880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8"/>
            <a:ext cx="6362700" cy="62880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D3340-9819-40C3-8D0A-C83279E48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0638"/>
            <a:ext cx="7740650" cy="1000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873E6-7585-40A4-ABA2-9935F552A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0638"/>
            <a:ext cx="7740650" cy="1000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C2A4E-027E-492E-9531-A532F34C4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0638"/>
            <a:ext cx="7740650" cy="1000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2F194-C979-4C7E-BA5F-970995338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65E8C-C457-4FF1-B51F-25E6A5E32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0638"/>
            <a:ext cx="7740650" cy="1000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693B7-EB8C-4081-A29F-1C73C678B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0638"/>
            <a:ext cx="8686800" cy="62880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6C41-5865-4203-A0DA-F4C58DF73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 R.Text + L.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091A3C8C-A32E-4539-B480-65A4A80095B0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166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161924" y="1066800"/>
            <a:ext cx="4767266" cy="5433176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14400" indent="-220663">
              <a:buClr>
                <a:srgbClr val="C00000"/>
              </a:buClr>
              <a:buSzPct val="65000"/>
              <a:buFont typeface="Courier New" pitchFamily="49" charset="0"/>
              <a:buChar char="o"/>
              <a:defRPr sz="1400" baseline="0">
                <a:latin typeface="Arial" pitchFamily="34" charset="0"/>
                <a:cs typeface="Arial" pitchFamily="34" charset="0"/>
              </a:defRPr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.Image + R.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515CE389-E1B9-472E-8DB7-EA01D07BEE8F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166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714876" y="928670"/>
            <a:ext cx="4267200" cy="5642744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SzPct val="65000"/>
              <a:buFont typeface="Wingdings" pitchFamily="2" charset="2"/>
              <a:buChar char="§"/>
              <a:defRPr/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cre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E2D707BD-79DE-4D7F-835F-2E4BC5DB98C9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166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142844" y="1066800"/>
            <a:ext cx="8839232" cy="5433176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SzPct val="65000"/>
              <a:buFont typeface="Wingdings" pitchFamily="2" charset="2"/>
              <a:buChar char="§"/>
              <a:defRPr/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84448-C4A4-45F6-8326-2A6B6458C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plicat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2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43F46D38-5924-43C3-A8BE-76EE2F018A64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166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161924" y="1066800"/>
            <a:ext cx="4410076" cy="4495800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SzPct val="65000"/>
              <a:buFont typeface="Wingdings" pitchFamily="2" charset="2"/>
              <a:buChar char="§"/>
              <a:defRPr/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48200" y="1066800"/>
            <a:ext cx="4410076" cy="4495800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SzPct val="65000"/>
              <a:buFont typeface="Wingdings" pitchFamily="2" charset="2"/>
              <a:buChar char="§"/>
              <a:defRPr/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p.Text + Dow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5162A843-33E7-412E-917A-642A53C93C43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166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161924" y="1066800"/>
            <a:ext cx="8753476" cy="2514600"/>
          </a:xfrm>
        </p:spPr>
        <p:txBody>
          <a:bodyPr/>
          <a:lstStyle>
            <a:lvl1pPr marL="228600" indent="-228600">
              <a:spcAft>
                <a:spcPts val="900"/>
              </a:spcAft>
              <a:buClr>
                <a:srgbClr val="CC0001"/>
              </a:buClr>
              <a:buSzPct val="10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0850" indent="-222250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75000"/>
              <a:buFont typeface="Wingdings" pitchFamily="2" charset="2"/>
              <a:buChar char="Ø"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85800" indent="-228600">
              <a:spcBef>
                <a:spcPts val="200"/>
              </a:spcBef>
              <a:spcAft>
                <a:spcPts val="90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SzPct val="65000"/>
              <a:buFont typeface="Wingdings" pitchFamily="2" charset="2"/>
              <a:buChar char="§"/>
              <a:defRPr/>
            </a:lvl4pPr>
            <a:lvl5pPr>
              <a:buSzPct val="65000"/>
              <a:buFont typeface="Wingdings" pitchFamily="2" charset="2"/>
              <a:buChar char="§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creeen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Master_Conte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6934200" y="6610350"/>
            <a:ext cx="21732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>
                <a:solidFill>
                  <a:srgbClr val="898989"/>
                </a:solidFill>
                <a:cs typeface="Arial" pitchFamily="34" charset="0"/>
              </a:rPr>
              <a:t>© 2011 Avaya Inc. All Rights Reserved</a:t>
            </a:r>
          </a:p>
        </p:txBody>
      </p:sp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4090988" y="6673850"/>
            <a:ext cx="9620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>
              <a:lnSpc>
                <a:spcPct val="100000"/>
              </a:lnSpc>
              <a:defRPr sz="800" b="1" smtClean="0">
                <a:solidFill>
                  <a:srgbClr val="988888"/>
                </a:solidFill>
                <a:latin typeface="Arial" pitchFamily="34" charset="0"/>
              </a:defRPr>
            </a:lvl1pPr>
          </a:lstStyle>
          <a:p>
            <a:pPr algn="ctr">
              <a:tabLst>
                <a:tab pos="0" algn="r"/>
                <a:tab pos="4129088" algn="l"/>
              </a:tabLs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027D9018-EEF7-4A93-8C3B-A998993B7EF5}" type="slidenum"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algn="ctr">
                <a:tabLst>
                  <a:tab pos="0" algn="r"/>
                  <a:tab pos="4129088" algn="l"/>
                </a:tabLst>
                <a:defRPr/>
              </a:pPr>
              <a:t>‹#›</a:t>
            </a:fld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190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705600" cy="68580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CC000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88140-AA1F-4C65-9FD5-E39251D74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579FB-EB11-4FF3-AE8A-77A946A27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50036-800F-46FC-9252-5F7BA92B7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87E8-5633-4831-B00E-C2CE4ED4C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D9C74-DB92-40D7-B6F0-7D891FFCC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E0B7-E318-4BE5-9FD4-29EEFC48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3D43F-8233-4712-A5E6-2028305B8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20638"/>
            <a:ext cx="7740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de texto do modelo global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24625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97462AC-137A-4D2E-9F90-374C1AF52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  <p:sldLayoutId id="2147483947" r:id="rId18"/>
    <p:sldLayoutId id="2147483948" r:id="rId19"/>
    <p:sldLayoutId id="2147483949" r:id="rId20"/>
    <p:sldLayoutId id="2147483950" r:id="rId21"/>
    <p:sldLayoutId id="2147483951" r:id="rId2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5000"/>
        </a:spcAft>
        <a:buClr>
          <a:srgbClr val="00AEEF"/>
        </a:buClr>
        <a:buChar char="•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25000"/>
        </a:spcAft>
        <a:buChar char="–"/>
        <a:defRPr sz="24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25000"/>
        </a:spcAft>
        <a:buChar char="•"/>
        <a:defRPr sz="20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25000"/>
        </a:spcAft>
        <a:buChar char="–"/>
        <a:defRPr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25000"/>
        </a:spcAft>
        <a:buChar char="»"/>
        <a:defRPr sz="12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25000"/>
        </a:spcAft>
        <a:buChar char="»"/>
        <a:defRPr sz="12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25000"/>
        </a:spcAft>
        <a:buChar char="»"/>
        <a:defRPr sz="12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25000"/>
        </a:spcAft>
        <a:buChar char="»"/>
        <a:defRPr sz="12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25000"/>
        </a:spcAft>
        <a:buChar char="»"/>
        <a:defRPr sz="1200">
          <a:solidFill>
            <a:schemeClr val="bg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IRC – integrated contact reporter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7124700" cy="990600"/>
          </a:xfrm>
        </p:spPr>
        <p:txBody>
          <a:bodyPr/>
          <a:lstStyle/>
          <a:p>
            <a:r>
              <a:rPr lang="ru-RU" dirty="0" smtClean="0"/>
              <a:t>Голосовой </a:t>
            </a:r>
            <a:r>
              <a:rPr lang="ru-RU" dirty="0"/>
              <a:t>контактный центр</a:t>
            </a:r>
          </a:p>
          <a:p>
            <a:r>
              <a:rPr lang="ru-RU" dirty="0"/>
              <a:t>для </a:t>
            </a:r>
            <a:r>
              <a:rPr lang="en-US" dirty="0"/>
              <a:t>IP500V2 </a:t>
            </a:r>
            <a:r>
              <a:rPr lang="ru-RU" dirty="0"/>
              <a:t>и </a:t>
            </a:r>
            <a:r>
              <a:rPr lang="en-US" dirty="0"/>
              <a:t>Server Edition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81399980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96" y="217394"/>
            <a:ext cx="8229600" cy="838200"/>
          </a:xfrm>
        </p:spPr>
        <p:txBody>
          <a:bodyPr/>
          <a:lstStyle/>
          <a:p>
            <a:r>
              <a:rPr lang="ru-RU" dirty="0"/>
              <a:t>                  </a:t>
            </a:r>
            <a:r>
              <a:rPr lang="ru-RU" dirty="0" smtClean="0"/>
              <a:t>Что </a:t>
            </a:r>
            <a:r>
              <a:rPr lang="ru-RU" dirty="0"/>
              <a:t>может супервизор?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645523"/>
          </a:xfrm>
        </p:spPr>
        <p:txBody>
          <a:bodyPr>
            <a:normAutofit/>
          </a:bodyPr>
          <a:lstStyle/>
          <a:p>
            <a:r>
              <a:rPr lang="en-US" sz="1400" dirty="0"/>
              <a:t> </a:t>
            </a:r>
            <a:r>
              <a:rPr lang="en-US" sz="1400" b="1" dirty="0"/>
              <a:t>Home screen</a:t>
            </a:r>
            <a:r>
              <a:rPr lang="ru-RU" sz="1400" b="1" dirty="0"/>
              <a:t> </a:t>
            </a:r>
            <a:r>
              <a:rPr lang="ru-RU" sz="1400" dirty="0"/>
              <a:t>– супервизор видит</a:t>
            </a:r>
          </a:p>
          <a:p>
            <a:pPr lvl="1"/>
            <a:r>
              <a:rPr lang="ru-RU" sz="1400" dirty="0"/>
              <a:t>Процент пропущенных вызовов</a:t>
            </a:r>
          </a:p>
          <a:p>
            <a:pPr lvl="1"/>
            <a:r>
              <a:rPr lang="ru-RU" sz="1400" dirty="0"/>
              <a:t>Количество отвеченных вызовов</a:t>
            </a:r>
          </a:p>
          <a:p>
            <a:pPr lvl="1"/>
            <a:r>
              <a:rPr lang="ru-RU" sz="1400" dirty="0"/>
              <a:t>Количество пропущенных вызовов</a:t>
            </a:r>
          </a:p>
          <a:p>
            <a:pPr lvl="1"/>
            <a:r>
              <a:rPr lang="ru-RU" sz="1400" dirty="0"/>
              <a:t>Количество зарегистрированных агентов</a:t>
            </a:r>
          </a:p>
          <a:p>
            <a:pPr lvl="1"/>
            <a:r>
              <a:rPr lang="ru-RU" sz="1400" dirty="0"/>
              <a:t>Количество доступных агентов</a:t>
            </a:r>
          </a:p>
          <a:p>
            <a:r>
              <a:rPr lang="en-US" sz="1400" dirty="0"/>
              <a:t> </a:t>
            </a:r>
            <a:r>
              <a:rPr lang="en-US" sz="1400" b="1" dirty="0"/>
              <a:t>Telephony screen</a:t>
            </a:r>
            <a:r>
              <a:rPr lang="ru-RU" sz="1400" b="1" dirty="0"/>
              <a:t> </a:t>
            </a:r>
            <a:r>
              <a:rPr lang="ru-RU" sz="1400" dirty="0"/>
              <a:t>– можно</a:t>
            </a:r>
          </a:p>
          <a:p>
            <a:pPr lvl="1"/>
            <a:r>
              <a:rPr lang="ru-RU" sz="1400" dirty="0"/>
              <a:t>Набрать любого агента из списка</a:t>
            </a:r>
          </a:p>
          <a:p>
            <a:pPr lvl="1"/>
            <a:r>
              <a:rPr lang="ru-RU" sz="1400" dirty="0"/>
              <a:t>Набрать произвольный номер</a:t>
            </a:r>
          </a:p>
          <a:p>
            <a:pPr lvl="1"/>
            <a:r>
              <a:rPr lang="ru-RU" sz="1400" dirty="0"/>
              <a:t>Видеть статистику по группе – количество звонков, среднее время ожидания, среднее время разговора </a:t>
            </a:r>
          </a:p>
          <a:p>
            <a:r>
              <a:rPr lang="en-US" sz="1400" dirty="0"/>
              <a:t> </a:t>
            </a:r>
            <a:r>
              <a:rPr lang="en-US" sz="1400" b="1" dirty="0"/>
              <a:t>Real-time Information screen</a:t>
            </a:r>
            <a:endParaRPr lang="ru-RU" sz="1400" b="1" dirty="0"/>
          </a:p>
          <a:p>
            <a:pPr lvl="1"/>
            <a:r>
              <a:rPr lang="ru-RU" sz="1400" dirty="0"/>
              <a:t>Видно детальную статистку реального времени по группам или по агентам</a:t>
            </a:r>
          </a:p>
          <a:p>
            <a:pPr lvl="1"/>
            <a:endParaRPr lang="ru-RU" sz="1400" dirty="0"/>
          </a:p>
          <a:p>
            <a:r>
              <a:rPr lang="en-US" sz="1400" dirty="0"/>
              <a:t> </a:t>
            </a:r>
            <a:r>
              <a:rPr lang="en-US" sz="1400" b="1" dirty="0"/>
              <a:t>Reporting screen</a:t>
            </a:r>
            <a:endParaRPr lang="ru-RU" sz="1400" b="1" dirty="0"/>
          </a:p>
          <a:p>
            <a:pPr lvl="1"/>
            <a:r>
              <a:rPr lang="ru-RU" sz="1400" dirty="0"/>
              <a:t>Можно сформировать и сохранить в виде </a:t>
            </a:r>
            <a:r>
              <a:rPr lang="en-US" sz="1400" dirty="0"/>
              <a:t>PDF </a:t>
            </a:r>
            <a:r>
              <a:rPr lang="ru-RU" sz="1400" dirty="0"/>
              <a:t>файла  один из </a:t>
            </a:r>
            <a:r>
              <a:rPr lang="ru-RU" sz="1400" b="1" dirty="0"/>
              <a:t>восьми</a:t>
            </a:r>
            <a:r>
              <a:rPr lang="ru-RU" sz="1400" dirty="0"/>
              <a:t> отчетов</a:t>
            </a:r>
          </a:p>
          <a:p>
            <a:pPr lvl="1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77450924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</a:t>
            </a:r>
            <a:r>
              <a:rPr lang="ru-RU" dirty="0" smtClean="0"/>
              <a:t> </a:t>
            </a:r>
            <a:r>
              <a:rPr lang="ru-RU" dirty="0"/>
              <a:t>Экран агента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100851"/>
            <a:ext cx="9076766" cy="57571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587482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</a:t>
            </a:r>
            <a:r>
              <a:rPr lang="ru-RU" dirty="0" smtClean="0"/>
              <a:t>Что </a:t>
            </a:r>
            <a:r>
              <a:rPr lang="ru-RU" dirty="0"/>
              <a:t>может агент?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Home screen</a:t>
            </a:r>
            <a:endParaRPr lang="ru-RU" sz="1600" b="1" dirty="0"/>
          </a:p>
          <a:p>
            <a:pPr lvl="1"/>
            <a:r>
              <a:rPr lang="ru-RU" sz="1600" dirty="0"/>
              <a:t>Процент пропущенных вызовов</a:t>
            </a:r>
          </a:p>
          <a:p>
            <a:pPr lvl="1"/>
            <a:r>
              <a:rPr lang="ru-RU" sz="1600" dirty="0"/>
              <a:t>Количество отвеченных вызовов</a:t>
            </a:r>
          </a:p>
          <a:p>
            <a:pPr lvl="1"/>
            <a:r>
              <a:rPr lang="ru-RU" sz="1600" dirty="0"/>
              <a:t>Количество пропущенных вызовов</a:t>
            </a:r>
          </a:p>
          <a:p>
            <a:pPr lvl="1"/>
            <a:r>
              <a:rPr lang="ru-RU" sz="1600" dirty="0"/>
              <a:t>Количество зарегистрированных агентов</a:t>
            </a:r>
          </a:p>
          <a:p>
            <a:pPr lvl="1"/>
            <a:r>
              <a:rPr lang="ru-RU" sz="1600" dirty="0"/>
              <a:t>Количество доступных агентов</a:t>
            </a:r>
          </a:p>
          <a:p>
            <a:r>
              <a:rPr lang="en-US" sz="1600" b="1" dirty="0"/>
              <a:t>Telephony screen</a:t>
            </a:r>
            <a:endParaRPr lang="ru-RU" sz="1600" b="1" dirty="0"/>
          </a:p>
          <a:p>
            <a:pPr lvl="1"/>
            <a:r>
              <a:rPr lang="ru-RU" sz="1600" dirty="0"/>
              <a:t>Набрать любого агента из списка</a:t>
            </a:r>
          </a:p>
          <a:p>
            <a:pPr lvl="1"/>
            <a:r>
              <a:rPr lang="ru-RU" sz="1600" dirty="0"/>
              <a:t>Набрать произвольный номер</a:t>
            </a:r>
          </a:p>
          <a:p>
            <a:pPr lvl="1"/>
            <a:r>
              <a:rPr lang="ru-RU" sz="1600" dirty="0"/>
              <a:t>Видеть статистику по группе – количество звонков, среднее время ожидания, среднее время разговора </a:t>
            </a:r>
          </a:p>
          <a:p>
            <a:pPr lvl="1"/>
            <a:endParaRPr lang="ru-RU" sz="1600" dirty="0"/>
          </a:p>
          <a:p>
            <a:pPr lvl="1"/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1696749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</a:t>
            </a:r>
            <a:r>
              <a:rPr lang="ru-RU" dirty="0" smtClean="0"/>
              <a:t>Перспективы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Release 11</a:t>
            </a:r>
          </a:p>
          <a:p>
            <a:pPr lvl="1"/>
            <a:r>
              <a:rPr lang="ru-RU" dirty="0"/>
              <a:t>Исходящие вызовы</a:t>
            </a:r>
          </a:p>
          <a:p>
            <a:pPr lvl="1"/>
            <a:r>
              <a:rPr lang="en-US" dirty="0"/>
              <a:t>Wallboard</a:t>
            </a:r>
            <a:endParaRPr lang="ru-RU" dirty="0"/>
          </a:p>
          <a:p>
            <a:pPr lvl="1"/>
            <a:r>
              <a:rPr lang="ru-RU" dirty="0"/>
              <a:t>Настраиваемые отчеты реального времени</a:t>
            </a:r>
          </a:p>
          <a:p>
            <a:pPr lvl="1"/>
            <a:r>
              <a:rPr lang="ru-RU" dirty="0"/>
              <a:t>Расписание для исторических </a:t>
            </a:r>
            <a:r>
              <a:rPr lang="ru-RU" dirty="0" smtClean="0"/>
              <a:t>отчетов</a:t>
            </a:r>
          </a:p>
          <a:p>
            <a:pPr lvl="1">
              <a:buNone/>
            </a:pPr>
            <a:endParaRPr lang="ru-RU" dirty="0" smtClean="0"/>
          </a:p>
          <a:p>
            <a:pPr lvl="1">
              <a:buNone/>
            </a:pPr>
            <a:r>
              <a:rPr lang="ru-RU" dirty="0" smtClean="0"/>
              <a:t>В дальнейшем </a:t>
            </a:r>
            <a:r>
              <a:rPr lang="ru-RU" dirty="0" err="1" smtClean="0"/>
              <a:t>мультимедийность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06055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8229600" cy="8382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smtClean="0">
                <a:latin typeface="Arial" charset="0"/>
                <a:cs typeface="Arial" charset="0"/>
              </a:rPr>
              <a:t> </a:t>
            </a:r>
            <a:r>
              <a:rPr lang="en-US" b="1" dirty="0">
                <a:latin typeface="Arial" charset="0"/>
                <a:cs typeface="Arial" charset="0"/>
              </a:rPr>
              <a:t>ICR - </a:t>
            </a:r>
            <a:r>
              <a:rPr lang="en-US" dirty="0"/>
              <a:t>Integrated Contact Reporter</a:t>
            </a:r>
            <a:endParaRPr lang="en-US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657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2000"/>
              <a:t>Это </a:t>
            </a:r>
            <a:r>
              <a:rPr lang="ru-RU" sz="2000" smtClean="0"/>
              <a:t>приложение, </a:t>
            </a:r>
            <a:r>
              <a:rPr lang="ru-RU" sz="2000" dirty="0"/>
              <a:t>позволяющее получить доступ к функциональности агента и супервизора контактного центра. Однако, прежде чем эта функциональность будет доступна, агентов, супервизора, а так же группы приема вызовов надо создать (</a:t>
            </a:r>
            <a:r>
              <a:rPr lang="ru-RU" sz="2000" dirty="0" smtClean="0"/>
              <a:t>запрограммировать в </a:t>
            </a:r>
            <a:r>
              <a:rPr lang="en-US" sz="2000" dirty="0" smtClean="0"/>
              <a:t>IPO</a:t>
            </a:r>
            <a:r>
              <a:rPr lang="ru-RU" sz="2000" dirty="0" smtClean="0"/>
              <a:t>).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920740" y="5806440"/>
            <a:ext cx="571500" cy="762000"/>
          </a:xfrm>
          <a:prstGeom prst="rect">
            <a:avLst/>
          </a:prstGeom>
          <a:noFill/>
        </p:spPr>
        <p:txBody>
          <a:bodyPr wrap="none" lIns="64008" tIns="32004" rIns="64008" bIns="32004" rtlCol="0">
            <a:noAutofit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3961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</a:t>
            </a:r>
            <a:r>
              <a:rPr lang="ru-RU" dirty="0" smtClean="0"/>
              <a:t>Установка </a:t>
            </a:r>
            <a:r>
              <a:rPr lang="en-US" dirty="0"/>
              <a:t>ICR</a:t>
            </a:r>
            <a:endParaRPr lang="ru-RU" dirty="0"/>
          </a:p>
        </p:txBody>
      </p:sp>
      <p:pic>
        <p:nvPicPr>
          <p:cNvPr id="1026" name="Picture 2" descr="Image result for ip500v2 control un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47" y="1727729"/>
            <a:ext cx="3095625" cy="1174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>
            <a:stCxn id="1026" idx="3"/>
          </p:cNvCxnSpPr>
          <p:nvPr/>
        </p:nvCxnSpPr>
        <p:spPr>
          <a:xfrm>
            <a:off x="3750072" y="2315104"/>
            <a:ext cx="1838862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4447" y="1237197"/>
            <a:ext cx="571500" cy="762000"/>
          </a:xfrm>
          <a:prstGeom prst="rect">
            <a:avLst/>
          </a:prstGeom>
          <a:noFill/>
        </p:spPr>
        <p:txBody>
          <a:bodyPr wrap="none" lIns="64008" tIns="32004" rIns="64008" bIns="32004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IP500V2</a:t>
            </a:r>
            <a:endParaRPr lang="ru-RU" b="1" dirty="0"/>
          </a:p>
        </p:txBody>
      </p:sp>
      <p:pic>
        <p:nvPicPr>
          <p:cNvPr id="1028" name="Picture 4" descr="Image result for сервер на лину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68" y="1272915"/>
            <a:ext cx="1077516" cy="22145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53530" y="1999197"/>
            <a:ext cx="571500" cy="762000"/>
          </a:xfrm>
          <a:prstGeom prst="rect">
            <a:avLst/>
          </a:prstGeom>
          <a:noFill/>
        </p:spPr>
        <p:txBody>
          <a:bodyPr wrap="none" lIns="64008" tIns="32004" rIns="64008" bIns="32004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Application </a:t>
            </a:r>
            <a:r>
              <a:rPr lang="en-US" dirty="0" smtClean="0"/>
              <a:t>Server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(ICR, one-x Portal)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4447" y="4022913"/>
            <a:ext cx="571500" cy="762000"/>
          </a:xfrm>
          <a:prstGeom prst="rect">
            <a:avLst/>
          </a:prstGeom>
          <a:noFill/>
        </p:spPr>
        <p:txBody>
          <a:bodyPr wrap="none" lIns="64008" tIns="32004" rIns="64008" bIns="32004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Server </a:t>
            </a:r>
            <a:r>
              <a:rPr lang="en-US" b="1" dirty="0" smtClean="0"/>
              <a:t>Edition</a:t>
            </a:r>
            <a:r>
              <a:rPr lang="ru-RU" dirty="0" smtClean="0"/>
              <a:t>,  </a:t>
            </a:r>
            <a:r>
              <a:rPr lang="en-US" dirty="0" smtClean="0"/>
              <a:t>ICR </a:t>
            </a:r>
            <a:r>
              <a:rPr lang="ru-RU" dirty="0" smtClean="0"/>
              <a:t>в комплекте ПО</a:t>
            </a:r>
            <a:endParaRPr lang="ru-R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4529668"/>
            <a:ext cx="8138406" cy="1938308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9" idx="1"/>
            <a:endCxn id="9" idx="3"/>
          </p:cNvCxnSpPr>
          <p:nvPr/>
        </p:nvCxnSpPr>
        <p:spPr>
          <a:xfrm>
            <a:off x="457200" y="5498822"/>
            <a:ext cx="8138406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63720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Системные требования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4824412"/>
          </a:xfrm>
        </p:spPr>
        <p:txBody>
          <a:bodyPr>
            <a:normAutofit/>
          </a:bodyPr>
          <a:lstStyle/>
          <a:p>
            <a:r>
              <a:rPr lang="en-US" sz="1800" dirty="0"/>
              <a:t>Avaya one-X® Portal for IP Office</a:t>
            </a:r>
            <a:endParaRPr lang="ru-RU" sz="1800" dirty="0"/>
          </a:p>
          <a:p>
            <a:r>
              <a:rPr lang="en-US" sz="1800" dirty="0"/>
              <a:t>Server Edition </a:t>
            </a:r>
            <a:r>
              <a:rPr lang="ru-RU" sz="1800" dirty="0"/>
              <a:t>или</a:t>
            </a:r>
            <a:r>
              <a:rPr lang="en-US" sz="1800" dirty="0"/>
              <a:t> Application Server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 smtClean="0"/>
              <a:t>в случае развертывания с </a:t>
            </a:r>
            <a:r>
              <a:rPr lang="en-US" sz="1800" dirty="0" smtClean="0"/>
              <a:t>IP500 </a:t>
            </a:r>
            <a:r>
              <a:rPr lang="en-US" sz="1800" dirty="0"/>
              <a:t>V2 </a:t>
            </a:r>
            <a:endParaRPr lang="ru-RU" sz="1800" dirty="0"/>
          </a:p>
          <a:p>
            <a:r>
              <a:rPr lang="en-US" sz="1800" b="1" dirty="0"/>
              <a:t>Endpoint support</a:t>
            </a:r>
          </a:p>
          <a:p>
            <a:pPr marL="0" indent="0">
              <a:buNone/>
            </a:pPr>
            <a:r>
              <a:rPr lang="en-US" sz="1800" dirty="0"/>
              <a:t> 1400,1600, 9500,  96x0 (H.323) 96x1</a:t>
            </a:r>
            <a:r>
              <a:rPr lang="ru-RU" sz="1800" dirty="0"/>
              <a:t> </a:t>
            </a:r>
            <a:r>
              <a:rPr lang="en-US" sz="1800" dirty="0"/>
              <a:t>(H.323)</a:t>
            </a:r>
          </a:p>
          <a:p>
            <a:pPr marL="0" indent="0">
              <a:buNone/>
            </a:pPr>
            <a:r>
              <a:rPr lang="ru-RU" sz="1800" dirty="0" smtClean="0"/>
              <a:t>Поддерживается с</a:t>
            </a:r>
            <a:r>
              <a:rPr lang="en-US" sz="1800" dirty="0" smtClean="0"/>
              <a:t> </a:t>
            </a:r>
            <a:r>
              <a:rPr lang="en-US" sz="1800" dirty="0"/>
              <a:t>Avaya Communicator for Windows</a:t>
            </a:r>
          </a:p>
          <a:p>
            <a:r>
              <a:rPr lang="en-US" sz="1800" b="1" dirty="0"/>
              <a:t>License support</a:t>
            </a:r>
            <a:r>
              <a:rPr lang="en-US" sz="1800" dirty="0"/>
              <a:t>: </a:t>
            </a:r>
          </a:p>
          <a:p>
            <a:pPr marL="0" indent="0">
              <a:buNone/>
            </a:pPr>
            <a:r>
              <a:rPr lang="en-US" sz="1800" dirty="0"/>
              <a:t>ICR Agent for agent users</a:t>
            </a:r>
          </a:p>
          <a:p>
            <a:pPr marL="0" indent="0">
              <a:buNone/>
            </a:pPr>
            <a:r>
              <a:rPr lang="en-US" sz="1800" dirty="0"/>
              <a:t>ICR Supervisor for supervisor users</a:t>
            </a:r>
          </a:p>
          <a:p>
            <a:pPr marL="0" indent="0">
              <a:buNone/>
            </a:pPr>
            <a:r>
              <a:rPr lang="en-US" sz="1800" dirty="0"/>
              <a:t> Endpoint licenses</a:t>
            </a:r>
          </a:p>
          <a:p>
            <a:pPr marL="0" indent="0">
              <a:buNone/>
            </a:pPr>
            <a:r>
              <a:rPr lang="en-US" sz="1800" dirty="0" smtClean="0"/>
              <a:t>Computer with </a:t>
            </a:r>
            <a:r>
              <a:rPr lang="en-US" sz="1800" dirty="0"/>
              <a:t>4 GB memory, 16 GB storage, and a screen resolution of 1280 x 850 pixels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8213255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</a:t>
            </a:r>
            <a:r>
              <a:rPr lang="en-US" dirty="0" smtClean="0"/>
              <a:t>ICR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2916"/>
            <a:ext cx="8229600" cy="4724399"/>
          </a:xfrm>
        </p:spPr>
        <p:txBody>
          <a:bodyPr/>
          <a:lstStyle/>
          <a:p>
            <a:r>
              <a:rPr lang="ru-RU" sz="2000" dirty="0"/>
              <a:t>Максимальные значения</a:t>
            </a:r>
            <a:r>
              <a:rPr lang="en-US" sz="2000" dirty="0"/>
              <a:t> 25 </a:t>
            </a:r>
            <a:r>
              <a:rPr lang="ru-RU" sz="2000" dirty="0"/>
              <a:t>агентов и </a:t>
            </a:r>
            <a:r>
              <a:rPr lang="en-US" sz="2000" dirty="0"/>
              <a:t>5 </a:t>
            </a:r>
            <a:r>
              <a:rPr lang="ru-RU" sz="2000" dirty="0"/>
              <a:t>супервизоров </a:t>
            </a:r>
            <a:r>
              <a:rPr lang="ru-RU" sz="2000" b="1" i="1" dirty="0"/>
              <a:t>одновременно</a:t>
            </a:r>
            <a:r>
              <a:rPr lang="en-US" sz="2000" dirty="0"/>
              <a:t>. </a:t>
            </a:r>
            <a:endParaRPr lang="ru-RU" sz="2000" dirty="0"/>
          </a:p>
          <a:p>
            <a:r>
              <a:rPr lang="ru-RU" sz="2000" dirty="0"/>
              <a:t>Запрограммировать можно любое количество (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any number of agent and supervisor users</a:t>
            </a:r>
            <a:r>
              <a:rPr lang="ru-RU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ru-RU" sz="2000" dirty="0"/>
              <a:t>Лицензии можно забирать и высвобождать</a:t>
            </a:r>
          </a:p>
          <a:p>
            <a:r>
              <a:rPr lang="ru-RU" sz="2000" dirty="0"/>
              <a:t>Тем, кому лицензий не хватило, ставятся в очередь.</a:t>
            </a:r>
          </a:p>
          <a:p>
            <a:r>
              <a:rPr lang="ru-RU" sz="2000" dirty="0"/>
              <a:t>Не имея лицензий, тем не менее, можно произвести логин в свой телефон, но не в приложение </a:t>
            </a:r>
            <a:r>
              <a:rPr lang="en-US" sz="2000" dirty="0"/>
              <a:t>IRC</a:t>
            </a:r>
            <a:endParaRPr lang="ru-RU" sz="2000" dirty="0"/>
          </a:p>
          <a:p>
            <a:r>
              <a:rPr lang="ru-RU" sz="2000" dirty="0"/>
              <a:t>На </a:t>
            </a:r>
            <a:r>
              <a:rPr lang="ru-RU" sz="2000" dirty="0" smtClean="0"/>
              <a:t>телефон</a:t>
            </a:r>
            <a:r>
              <a:rPr lang="ru-RU" sz="2000" dirty="0" smtClean="0"/>
              <a:t>е</a:t>
            </a:r>
            <a:r>
              <a:rPr lang="ru-RU" sz="2000" dirty="0" smtClean="0"/>
              <a:t> </a:t>
            </a:r>
            <a:r>
              <a:rPr lang="ru-RU" sz="2000" dirty="0"/>
              <a:t>высвечивается литера А для тех у кого лицензии есть и фраза </a:t>
            </a:r>
            <a:r>
              <a:rPr lang="en-US" sz="2000" dirty="0"/>
              <a:t>“Waiting to Join”</a:t>
            </a:r>
            <a:r>
              <a:rPr lang="ru-RU" sz="2000" dirty="0"/>
              <a:t> для тех у кого лицензий нет. </a:t>
            </a:r>
          </a:p>
          <a:p>
            <a:r>
              <a:rPr lang="ru-RU" sz="2000" dirty="0"/>
              <a:t>Те, которые без лицензий, не могут принимать вызовы из </a:t>
            </a:r>
            <a:r>
              <a:rPr lang="en-US" sz="2000" dirty="0"/>
              <a:t>Hunt Group </a:t>
            </a:r>
            <a:r>
              <a:rPr lang="ru-RU" sz="2000" dirty="0"/>
              <a:t>и в статистике считаются в статусе </a:t>
            </a:r>
            <a:r>
              <a:rPr lang="en-US" sz="2000" dirty="0"/>
              <a:t>Logoff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4100415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94423"/>
            <a:ext cx="9102676" cy="5763577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03350" y="20638"/>
            <a:ext cx="7740650" cy="1000125"/>
          </a:xfrm>
        </p:spPr>
        <p:txBody>
          <a:bodyPr/>
          <a:lstStyle/>
          <a:p>
            <a:r>
              <a:rPr lang="ru-RU" dirty="0" smtClean="0"/>
              <a:t>Домашняя страница супервизора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26537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</a:t>
            </a:r>
            <a:r>
              <a:rPr lang="ru-RU" dirty="0" smtClean="0"/>
              <a:t>  Телефония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4559"/>
            <a:ext cx="9159452" cy="57934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767159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</a:t>
            </a:r>
            <a:r>
              <a:rPr lang="ru-RU" dirty="0" smtClean="0"/>
              <a:t>Информация </a:t>
            </a:r>
            <a:r>
              <a:rPr lang="ru-RU" dirty="0"/>
              <a:t>реального времени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57493"/>
            <a:ext cx="9032081" cy="59005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76067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/>
              <a:t>О</a:t>
            </a:r>
            <a:r>
              <a:rPr lang="ru-RU" dirty="0" smtClean="0"/>
              <a:t>тчетность</a:t>
            </a:r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77" y="1151181"/>
            <a:ext cx="9061847" cy="57068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83232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RC-theme">
  <a:themeElements>
    <a:clrScheme name="Modelo de apresentação predefinido 1">
      <a:dk1>
        <a:srgbClr val="4D4D4D"/>
      </a:dk1>
      <a:lt1>
        <a:srgbClr val="FFFFFF"/>
      </a:lt1>
      <a:dk2>
        <a:srgbClr val="FFFFFF"/>
      </a:dk2>
      <a:lt2>
        <a:srgbClr val="4D4D4D"/>
      </a:lt2>
      <a:accent1>
        <a:srgbClr val="00AEEF"/>
      </a:accent1>
      <a:accent2>
        <a:srgbClr val="EC008C"/>
      </a:accent2>
      <a:accent3>
        <a:srgbClr val="FFFFFF"/>
      </a:accent3>
      <a:accent4>
        <a:srgbClr val="404040"/>
      </a:accent4>
      <a:accent5>
        <a:srgbClr val="AAD3F6"/>
      </a:accent5>
      <a:accent6>
        <a:srgbClr val="D6007E"/>
      </a:accent6>
      <a:hlink>
        <a:srgbClr val="8CC641"/>
      </a:hlink>
      <a:folHlink>
        <a:srgbClr val="F79321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4D4D4D"/>
        </a:dk1>
        <a:lt1>
          <a:srgbClr val="FFFFFF"/>
        </a:lt1>
        <a:dk2>
          <a:srgbClr val="FFFFFF"/>
        </a:dk2>
        <a:lt2>
          <a:srgbClr val="4D4D4D"/>
        </a:lt2>
        <a:accent1>
          <a:srgbClr val="00AEEF"/>
        </a:accent1>
        <a:accent2>
          <a:srgbClr val="EC008C"/>
        </a:accent2>
        <a:accent3>
          <a:srgbClr val="FFFFFF"/>
        </a:accent3>
        <a:accent4>
          <a:srgbClr val="404040"/>
        </a:accent4>
        <a:accent5>
          <a:srgbClr val="AAD3F6"/>
        </a:accent5>
        <a:accent6>
          <a:srgbClr val="D6007E"/>
        </a:accent6>
        <a:hlink>
          <a:srgbClr val="8CC641"/>
        </a:hlink>
        <a:folHlink>
          <a:srgbClr val="F793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RRC-theme</Template>
  <TotalTime>77</TotalTime>
  <Words>423</Words>
  <Application>Microsoft Office PowerPoint</Application>
  <PresentationFormat>Экран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RRC-theme</vt:lpstr>
      <vt:lpstr>IRC – integrated contact reporter</vt:lpstr>
      <vt:lpstr>  ICR - Integrated Contact Reporter</vt:lpstr>
      <vt:lpstr>          Установка ICR</vt:lpstr>
      <vt:lpstr>Системные требования</vt:lpstr>
      <vt:lpstr>          ICR</vt:lpstr>
      <vt:lpstr>Домашняя страница супервизора</vt:lpstr>
      <vt:lpstr>        Телефония</vt:lpstr>
      <vt:lpstr>     Информация реального времени</vt:lpstr>
      <vt:lpstr>   Отчетность</vt:lpstr>
      <vt:lpstr>                  Что может супервизор?</vt:lpstr>
      <vt:lpstr>              Экран агента</vt:lpstr>
      <vt:lpstr>         Что может агент?</vt:lpstr>
      <vt:lpstr>            Перспективы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IRC – integrated contact reporter</dc:title>
  <dc:creator>popova_i</dc:creator>
  <cp:lastModifiedBy>popova_i</cp:lastModifiedBy>
  <cp:revision>14</cp:revision>
  <dcterms:created xsi:type="dcterms:W3CDTF">2017-08-16T08:04:13Z</dcterms:created>
  <dcterms:modified xsi:type="dcterms:W3CDTF">2017-08-16T09:21:15Z</dcterms:modified>
</cp:coreProperties>
</file>